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80" r:id="rId1"/>
  </p:sldMasterIdLst>
  <p:notesMasterIdLst>
    <p:notesMasterId r:id="rId23"/>
  </p:notesMasterIdLst>
  <p:sldIdLst>
    <p:sldId id="404" r:id="rId2"/>
    <p:sldId id="380" r:id="rId3"/>
    <p:sldId id="360" r:id="rId4"/>
    <p:sldId id="403" r:id="rId5"/>
    <p:sldId id="406" r:id="rId6"/>
    <p:sldId id="382" r:id="rId7"/>
    <p:sldId id="350" r:id="rId8"/>
    <p:sldId id="408" r:id="rId9"/>
    <p:sldId id="352" r:id="rId10"/>
    <p:sldId id="353" r:id="rId11"/>
    <p:sldId id="354" r:id="rId12"/>
    <p:sldId id="405" r:id="rId13"/>
    <p:sldId id="402" r:id="rId14"/>
    <p:sldId id="286" r:id="rId15"/>
    <p:sldId id="257" r:id="rId16"/>
    <p:sldId id="259" r:id="rId17"/>
    <p:sldId id="340" r:id="rId18"/>
    <p:sldId id="359" r:id="rId19"/>
    <p:sldId id="342" r:id="rId20"/>
    <p:sldId id="407" r:id="rId21"/>
    <p:sldId id="343" r:id="rId22"/>
  </p:sldIdLst>
  <p:sldSz cx="9144000" cy="6858000" type="screen4x3"/>
  <p:notesSz cx="6858000" cy="9144000"/>
  <p:defaultTextStyle>
    <a:defPPr>
      <a:defRPr lang="ar-S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9900"/>
    <a:srgbClr val="000000"/>
    <a:srgbClr val="99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436" autoAdjust="0"/>
    <p:restoredTop sz="86323" autoAdjust="0"/>
  </p:normalViewPr>
  <p:slideViewPr>
    <p:cSldViewPr>
      <p:cViewPr varScale="1">
        <p:scale>
          <a:sx n="63" d="100"/>
          <a:sy n="63" d="100"/>
        </p:scale>
        <p:origin x="-134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4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="" xmlns:a16="http://schemas.microsoft.com/office/drawing/2014/main" id="{01E11C92-BCE8-4877-9838-24F86A230B3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1" name="Rectangle 3">
            <a:extLst>
              <a:ext uri="{FF2B5EF4-FFF2-40B4-BE49-F238E27FC236}">
                <a16:creationId xmlns="" xmlns:a16="http://schemas.microsoft.com/office/drawing/2014/main" id="{596E8159-2B91-4040-A84D-1C27336C11E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>
            <a:extLst>
              <a:ext uri="{FF2B5EF4-FFF2-40B4-BE49-F238E27FC236}">
                <a16:creationId xmlns="" xmlns:a16="http://schemas.microsoft.com/office/drawing/2014/main" id="{D6D180ED-A082-445C-AD5A-CDF68D70A44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8133" name="Rectangle 5">
            <a:extLst>
              <a:ext uri="{FF2B5EF4-FFF2-40B4-BE49-F238E27FC236}">
                <a16:creationId xmlns="" xmlns:a16="http://schemas.microsoft.com/office/drawing/2014/main" id="{662D3F5B-CD12-45F5-B64F-C841F7D65C3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8134" name="Rectangle 6">
            <a:extLst>
              <a:ext uri="{FF2B5EF4-FFF2-40B4-BE49-F238E27FC236}">
                <a16:creationId xmlns="" xmlns:a16="http://schemas.microsoft.com/office/drawing/2014/main" id="{633A18B4-1860-4C7A-93D3-5BDBE4A5801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5" name="Rectangle 7">
            <a:extLst>
              <a:ext uri="{FF2B5EF4-FFF2-40B4-BE49-F238E27FC236}">
                <a16:creationId xmlns="" xmlns:a16="http://schemas.microsoft.com/office/drawing/2014/main" id="{4006F37B-3502-4EA9-AB52-63D6DAF10A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1" eaLnBrk="1" hangingPunct="1">
              <a:defRPr sz="1200"/>
            </a:lvl1pPr>
          </a:lstStyle>
          <a:p>
            <a:fld id="{CC9D0013-72ED-43C7-8996-79624948EE84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51104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="" xmlns:a16="http://schemas.microsoft.com/office/drawing/2014/main" id="{2A3C9FE8-B6D9-4424-BEBA-E56F51D574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8EFDA6F9-19F7-481B-ADD5-76A6DEE655B0}" type="slidenum">
              <a:rPr lang="ar-SA" altLang="en-US"/>
              <a:pPr algn="l"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="" xmlns:a16="http://schemas.microsoft.com/office/drawing/2014/main" id="{79D9B343-EB07-42A8-9DEB-F6F4FB0977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="" xmlns:a16="http://schemas.microsoft.com/office/drawing/2014/main" id="{D585A1BB-C244-4FE2-BBE5-408EB5F78B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="" xmlns:a16="http://schemas.microsoft.com/office/drawing/2014/main" id="{16D456BF-9F95-42C9-AF6B-27E43F2C42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9937C458-FC7A-4001-BC53-78B2457DB890}" type="slidenum">
              <a:rPr lang="ar-SA" altLang="en-US"/>
              <a:pPr algn="l"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26627" name="Rectangle 2">
            <a:extLst>
              <a:ext uri="{FF2B5EF4-FFF2-40B4-BE49-F238E27FC236}">
                <a16:creationId xmlns="" xmlns:a16="http://schemas.microsoft.com/office/drawing/2014/main" id="{39BC0D28-31A3-484B-9D9C-F9995DC2B6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="" xmlns:a16="http://schemas.microsoft.com/office/drawing/2014/main" id="{5C13E9ED-44A9-44FE-AE1C-20010C2E39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="" xmlns:a16="http://schemas.microsoft.com/office/drawing/2014/main" id="{01640BBF-DF21-4A18-A8F3-DC09759B15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50591855-389A-4041-ACE5-4FF173122528}" type="slidenum">
              <a:rPr lang="ar-SA" altLang="en-US"/>
              <a:pPr algn="l"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28675" name="Rectangle 2">
            <a:extLst>
              <a:ext uri="{FF2B5EF4-FFF2-40B4-BE49-F238E27FC236}">
                <a16:creationId xmlns="" xmlns:a16="http://schemas.microsoft.com/office/drawing/2014/main" id="{AB5690CD-BDC4-424D-AB35-A48EFE92A5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="" xmlns:a16="http://schemas.microsoft.com/office/drawing/2014/main" id="{B1368CC0-A992-48AF-A441-1CA3688AC7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71216-49B1-43FF-B418-7746B12A7BA0}" type="slidenum">
              <a:rPr lang="ar-SA" altLang="en-US" smtClean="0"/>
              <a:pPr/>
              <a:t>‹#›</a:t>
            </a:fld>
            <a:endParaRPr lang="en-US" alt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AE7B-BC55-4C81-8AE7-19939BF0A5CB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2AFB-53EC-494F-8F8D-0EB70654301D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A384F22-C0F3-48F5-B714-F9D70EB443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C6B6324-AD1E-44A5-9E00-31BD4F1BD3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9822B1F-BD6C-493B-B033-E87D77561A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1EF5BA-C387-4327-B86A-2F22521BC1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7455288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6BEFF-3D04-4AA8-8071-AD9B9D26517D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B40362D-7FB6-4897-AFF6-5722C550AE13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6D6-7389-43EC-BF2D-6E50071E1F76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5AB7B-6974-4755-B421-9F84F1E58C71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6D4C-26B8-4826-827B-4494C94B433E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9E2DC-3A4C-4126-A526-ED9B004A3370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2EC-5D66-48E8-9643-38A2064991F2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6185-3894-4B3A-8654-CFB0D22659E4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0E91C1F-4E5F-4D31-BBB8-3B844DF9A81A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ctr" rtl="1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r" rtl="1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r" rtl="1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r" rtl="1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r" rtl="1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r" rtl="1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r" rtl="1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r" rtl="1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r" rtl="1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r" rtl="1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404665"/>
            <a:ext cx="8439472" cy="2160240"/>
          </a:xfrm>
        </p:spPr>
        <p:txBody>
          <a:bodyPr/>
          <a:lstStyle/>
          <a:p>
            <a:pPr algn="ctr"/>
            <a:r>
              <a:rPr lang="en-US" sz="4400" dirty="0"/>
              <a:t> prolonged life </a:t>
            </a:r>
            <a:r>
              <a:rPr lang="en-US" sz="4400" dirty="0" smtClean="0"/>
              <a:t>support</a:t>
            </a:r>
            <a:br>
              <a:rPr lang="en-US" sz="4400" dirty="0" smtClean="0"/>
            </a:br>
            <a:r>
              <a:rPr lang="en-US" sz="4400" dirty="0" smtClean="0"/>
              <a:t> </a:t>
            </a:r>
            <a:r>
              <a:rPr lang="en-US" sz="4400" dirty="0"/>
              <a:t>(PLS)</a:t>
            </a:r>
            <a:endParaRPr lang="fa-IR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832" y="3789040"/>
            <a:ext cx="5472608" cy="1925960"/>
          </a:xfrm>
        </p:spPr>
        <p:txBody>
          <a:bodyPr/>
          <a:lstStyle/>
          <a:p>
            <a:pPr algn="ctr"/>
            <a:r>
              <a:rPr lang="fa-IR" dirty="0"/>
              <a:t>ارائه از افشین فرهانچی</a:t>
            </a:r>
          </a:p>
          <a:p>
            <a:pPr algn="ctr"/>
            <a:r>
              <a:rPr lang="fa-IR" dirty="0"/>
              <a:t>متخصص بیهوشی و مراقبتهای </a:t>
            </a:r>
            <a:r>
              <a:rPr lang="fa-IR" dirty="0" smtClean="0"/>
              <a:t>ویژه</a:t>
            </a:r>
          </a:p>
          <a:p>
            <a:pPr algn="ctr"/>
            <a:r>
              <a:rPr lang="fa-IR" dirty="0" smtClean="0"/>
              <a:t>دانشگاه علوم پزشکی همدان (ابن سینا)</a:t>
            </a:r>
            <a:endParaRPr lang="fa-IR" dirty="0"/>
          </a:p>
          <a:p>
            <a:pPr algn="ctr"/>
            <a:endParaRPr lang="fa-IR" dirty="0"/>
          </a:p>
          <a:p>
            <a:pPr algn="ctr"/>
            <a:endParaRPr lang="fa-IR" dirty="0"/>
          </a:p>
        </p:txBody>
      </p:sp>
      <p:pic>
        <p:nvPicPr>
          <p:cNvPr id="1026" name="Picture 2" descr="E:\شخصی\عکس های موبایل تیر 1400\Screenshot_۲۰۲۱۰۵۳۱-۱۱۲۳۵۲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2252849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01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3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="" xmlns:a16="http://schemas.microsoft.com/office/drawing/2014/main" id="{B9DAB6A1-852C-4B66-BC84-B2EDAEE436A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1312863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dirty="0" smtClean="0"/>
              <a:t>SUPPORT</a:t>
            </a:r>
            <a:br>
              <a:rPr lang="en-US" dirty="0" smtClean="0"/>
            </a:br>
            <a:r>
              <a:rPr lang="en-US" u="sng" dirty="0" smtClean="0">
                <a:solidFill>
                  <a:srgbClr val="FF0000"/>
                </a:solidFill>
              </a:rPr>
              <a:t>NEUROLOGIC</a:t>
            </a:r>
            <a:endParaRPr lang="en-US" dirty="0"/>
          </a:p>
        </p:txBody>
      </p:sp>
      <p:sp>
        <p:nvSpPr>
          <p:cNvPr id="173059" name="Rectangle 3">
            <a:extLst>
              <a:ext uri="{FF2B5EF4-FFF2-40B4-BE49-F238E27FC236}">
                <a16:creationId xmlns="" xmlns:a16="http://schemas.microsoft.com/office/drawing/2014/main" id="{19450836-EA38-4937-9AD4-82026488AA35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250825" y="1905000"/>
            <a:ext cx="8594725" cy="4953000"/>
          </a:xfrm>
        </p:spPr>
        <p:txBody>
          <a:bodyPr/>
          <a:lstStyle/>
          <a:p>
            <a:pPr algn="l">
              <a:lnSpc>
                <a:spcPct val="90000"/>
              </a:lnSpc>
              <a:buNone/>
              <a:defRPr/>
            </a:pPr>
            <a:r>
              <a:rPr lang="en-US" sz="4000" b="1" dirty="0" smtClean="0">
                <a:solidFill>
                  <a:srgbClr val="FFFF00"/>
                </a:solidFill>
              </a:rPr>
              <a:t>1- </a:t>
            </a:r>
            <a:r>
              <a:rPr lang="en-US" sz="4000" b="1" dirty="0">
                <a:solidFill>
                  <a:srgbClr val="FFFF00"/>
                </a:solidFill>
              </a:rPr>
              <a:t>Maintain </a:t>
            </a:r>
            <a:r>
              <a:rPr lang="en-GB" sz="4000" dirty="0"/>
              <a:t>Cerebral perfusion pressure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>
                <a:solidFill>
                  <a:srgbClr val="FFFF00"/>
                </a:solidFill>
              </a:rPr>
              <a:t>(MAP/ICP/CVP)</a:t>
            </a:r>
          </a:p>
          <a:p>
            <a:pPr algn="l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4000" b="1" dirty="0">
                <a:solidFill>
                  <a:srgbClr val="FFFF00"/>
                </a:solidFill>
              </a:rPr>
              <a:t>2- Hypothermia</a:t>
            </a:r>
          </a:p>
          <a:p>
            <a:pPr algn="l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4000" b="1" dirty="0">
                <a:solidFill>
                  <a:srgbClr val="FFFF00"/>
                </a:solidFill>
              </a:rPr>
              <a:t>3- Sedation &amp; Paralysis</a:t>
            </a:r>
          </a:p>
          <a:p>
            <a:pPr algn="l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4000" b="1" dirty="0">
                <a:solidFill>
                  <a:srgbClr val="FFFF00"/>
                </a:solidFill>
              </a:rPr>
              <a:t>4- Glucose Control</a:t>
            </a:r>
          </a:p>
          <a:p>
            <a:pPr algn="l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4000" b="1" dirty="0">
                <a:solidFill>
                  <a:srgbClr val="FFFF00"/>
                </a:solidFill>
              </a:rPr>
              <a:t>5- Seizure Treatment</a:t>
            </a:r>
          </a:p>
          <a:p>
            <a:pPr algn="l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4000" b="1" dirty="0">
                <a:solidFill>
                  <a:srgbClr val="FFFF00"/>
                </a:solidFill>
              </a:rPr>
              <a:t>6- Head up Position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6206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="" xmlns:a16="http://schemas.microsoft.com/office/drawing/2014/main" id="{39C90298-4B5B-47E1-8D9B-BA8C020C87A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dirty="0" smtClean="0"/>
              <a:t>EVALUATION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u="sng" dirty="0">
                <a:solidFill>
                  <a:srgbClr val="FF9900"/>
                </a:solidFill>
              </a:rPr>
              <a:t>PULMONARY</a:t>
            </a:r>
          </a:p>
        </p:txBody>
      </p:sp>
      <p:sp>
        <p:nvSpPr>
          <p:cNvPr id="174083" name="Rectangle 3">
            <a:extLst>
              <a:ext uri="{FF2B5EF4-FFF2-40B4-BE49-F238E27FC236}">
                <a16:creationId xmlns="" xmlns:a16="http://schemas.microsoft.com/office/drawing/2014/main" id="{B2289DEC-BE7E-4ACE-A64A-AECFEF687283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0" y="1905000"/>
            <a:ext cx="8845550" cy="4191000"/>
          </a:xfrm>
        </p:spPr>
        <p:txBody>
          <a:bodyPr/>
          <a:lstStyle/>
          <a:p>
            <a:pPr marL="742950" indent="-742950" algn="l" rtl="0" eaLnBrk="1" hangingPunct="1">
              <a:buFont typeface="+mj-lt"/>
              <a:buAutoNum type="arabicPeriod"/>
              <a:defRPr/>
            </a:pPr>
            <a:r>
              <a:rPr lang="en-US" sz="4000" b="1" dirty="0" smtClean="0"/>
              <a:t>ABG</a:t>
            </a:r>
          </a:p>
          <a:p>
            <a:pPr marL="742950" indent="-742950" algn="l" rtl="0" eaLnBrk="1" hangingPunct="1">
              <a:buFont typeface="+mj-lt"/>
              <a:buAutoNum type="arabicPeriod"/>
              <a:defRPr/>
            </a:pPr>
            <a:r>
              <a:rPr lang="en-US" sz="4000" b="1" dirty="0" smtClean="0"/>
              <a:t>CAPNOGRAPHY</a:t>
            </a:r>
          </a:p>
          <a:p>
            <a:pPr marL="742950" indent="-742950" algn="l" rtl="0" eaLnBrk="1" hangingPunct="1">
              <a:buFont typeface="+mj-lt"/>
              <a:buAutoNum type="arabicPeriod"/>
              <a:defRPr/>
            </a:pPr>
            <a:r>
              <a:rPr lang="en-US" sz="4000" b="1" dirty="0" smtClean="0"/>
              <a:t>CXR</a:t>
            </a:r>
            <a:endParaRPr lang="en-US" sz="4000" b="1" dirty="0"/>
          </a:p>
          <a:p>
            <a:pPr marL="742950" indent="-742950" algn="l" rtl="0" eaLnBrk="1" hangingPunct="1">
              <a:buFont typeface="+mj-lt"/>
              <a:buAutoNum type="arabicPeriod"/>
              <a:defRPr/>
            </a:pPr>
            <a:r>
              <a:rPr lang="en-US" sz="4000" b="1" dirty="0" smtClean="0"/>
              <a:t>Injury</a:t>
            </a:r>
            <a:endParaRPr lang="en-US" sz="4000" b="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6206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SUPPORT</a:t>
            </a:r>
            <a:br>
              <a:rPr lang="en-US" dirty="0" smtClean="0"/>
            </a:br>
            <a:r>
              <a:rPr lang="en-US" dirty="0" smtClean="0"/>
              <a:t>PULMONARY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672448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/>
              <a:t>1- </a:t>
            </a:r>
            <a:r>
              <a:rPr lang="en-US" dirty="0" err="1"/>
              <a:t>Normocapnia</a:t>
            </a:r>
            <a:endParaRPr lang="en-US" dirty="0"/>
          </a:p>
          <a:p>
            <a:pPr marL="0" indent="0" algn="l">
              <a:buNone/>
            </a:pPr>
            <a:r>
              <a:rPr lang="en-US" dirty="0" smtClean="0"/>
              <a:t>2- </a:t>
            </a:r>
            <a:r>
              <a:rPr lang="en-US" dirty="0" err="1" smtClean="0"/>
              <a:t>Normoxia</a:t>
            </a:r>
            <a:endParaRPr lang="en-US" dirty="0"/>
          </a:p>
          <a:p>
            <a:pPr marL="0" indent="0" algn="l">
              <a:buNone/>
            </a:pPr>
            <a:r>
              <a:rPr lang="en-US" dirty="0"/>
              <a:t>3- Prevent Lung 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17EFE2-04E8-4082-9E5D-DB132FE5A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a-IR" dirty="0"/>
          </a:p>
        </p:txBody>
      </p:sp>
      <p:pic>
        <p:nvPicPr>
          <p:cNvPr id="23555" name="Content Placeholder 3">
            <a:extLst>
              <a:ext uri="{FF2B5EF4-FFF2-40B4-BE49-F238E27FC236}">
                <a16:creationId xmlns="" xmlns:a16="http://schemas.microsoft.com/office/drawing/2014/main" id="{297D0A10-9480-4606-9789-50BA53D4CF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44475"/>
            <a:ext cx="8642350" cy="6497638"/>
          </a:xfrm>
        </p:spPr>
      </p:pic>
      <p:pic>
        <p:nvPicPr>
          <p:cNvPr id="23556" name="Picture 4">
            <a:extLst>
              <a:ext uri="{FF2B5EF4-FFF2-40B4-BE49-F238E27FC236}">
                <a16:creationId xmlns="" xmlns:a16="http://schemas.microsoft.com/office/drawing/2014/main" id="{55C382C7-8E90-4482-813D-81D4D9B227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860800"/>
            <a:ext cx="331311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624" y="6926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="" xmlns:a16="http://schemas.microsoft.com/office/drawing/2014/main" id="{D3E17301-6D8D-4334-A694-2776D7C1931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800" b="0" u="sng" dirty="0">
                <a:solidFill>
                  <a:srgbClr val="FFFF00"/>
                </a:solidFill>
              </a:rPr>
              <a:t>P</a:t>
            </a:r>
            <a:r>
              <a:rPr lang="en-US" sz="4800" b="0" u="sng" dirty="0"/>
              <a:t>rolonged </a:t>
            </a:r>
            <a:r>
              <a:rPr lang="en-US" sz="4800" b="0" u="sng" dirty="0">
                <a:solidFill>
                  <a:srgbClr val="FFFF00"/>
                </a:solidFill>
              </a:rPr>
              <a:t>L</a:t>
            </a:r>
            <a:r>
              <a:rPr lang="en-US" sz="4800" b="0" u="sng" dirty="0"/>
              <a:t>ife </a:t>
            </a:r>
            <a:r>
              <a:rPr lang="en-US" sz="4800" b="0" u="sng" dirty="0">
                <a:solidFill>
                  <a:srgbClr val="FFFF00"/>
                </a:solidFill>
              </a:rPr>
              <a:t>S</a:t>
            </a:r>
            <a:r>
              <a:rPr lang="en-US" sz="4800" b="0" u="sng" dirty="0"/>
              <a:t>upport</a:t>
            </a:r>
            <a:br>
              <a:rPr lang="en-US" sz="4800" b="0" u="sng" dirty="0"/>
            </a:br>
            <a:r>
              <a:rPr lang="en-US" sz="4800" b="0" u="sng" dirty="0">
                <a:solidFill>
                  <a:srgbClr val="FF0000"/>
                </a:solidFill>
              </a:rPr>
              <a:t>Rules of 100s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="" xmlns:a16="http://schemas.microsoft.com/office/drawing/2014/main" id="{605C4BDB-0A5E-407A-9087-5A0FEC6196A9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0" y="1905000"/>
            <a:ext cx="8845550" cy="49530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4400" b="1" dirty="0">
                <a:solidFill>
                  <a:srgbClr val="FF0000"/>
                </a:solidFill>
              </a:rPr>
              <a:t>1</a:t>
            </a:r>
            <a:r>
              <a:rPr lang="en-US" sz="4400" b="1" dirty="0">
                <a:solidFill>
                  <a:schemeClr val="folHlink"/>
                </a:solidFill>
              </a:rPr>
              <a:t> </a:t>
            </a:r>
            <a:r>
              <a:rPr lang="en-US" sz="4400" b="1" dirty="0">
                <a:solidFill>
                  <a:srgbClr val="FFFF00"/>
                </a:solidFill>
              </a:rPr>
              <a:t>- S.B.P ≥ 100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4400" b="1" dirty="0">
                <a:solidFill>
                  <a:srgbClr val="FF0000"/>
                </a:solidFill>
              </a:rPr>
              <a:t>2</a:t>
            </a:r>
            <a:r>
              <a:rPr lang="en-US" sz="4400" b="1" dirty="0">
                <a:solidFill>
                  <a:schemeClr val="folHlink"/>
                </a:solidFill>
              </a:rPr>
              <a:t> </a:t>
            </a:r>
            <a:r>
              <a:rPr lang="en-US" sz="4400" b="1" dirty="0">
                <a:solidFill>
                  <a:srgbClr val="FFFF00"/>
                </a:solidFill>
              </a:rPr>
              <a:t>- Spo2 &lt; 100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4400" b="1" dirty="0">
                <a:solidFill>
                  <a:srgbClr val="FF0000"/>
                </a:solidFill>
              </a:rPr>
              <a:t>3</a:t>
            </a:r>
            <a:r>
              <a:rPr lang="en-US" sz="4400" b="1" dirty="0">
                <a:solidFill>
                  <a:schemeClr val="folHlink"/>
                </a:solidFill>
              </a:rPr>
              <a:t> </a:t>
            </a:r>
            <a:r>
              <a:rPr lang="en-US" sz="4400" b="1" dirty="0">
                <a:solidFill>
                  <a:srgbClr val="FFFF00"/>
                </a:solidFill>
              </a:rPr>
              <a:t>- B.S    ≥  100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4400" b="1" dirty="0">
                <a:solidFill>
                  <a:srgbClr val="FF0000"/>
                </a:solidFill>
              </a:rPr>
              <a:t>4</a:t>
            </a:r>
            <a:r>
              <a:rPr lang="en-US" sz="4400" b="1" dirty="0">
                <a:solidFill>
                  <a:schemeClr val="folHlink"/>
                </a:solidFill>
              </a:rPr>
              <a:t> </a:t>
            </a:r>
            <a:r>
              <a:rPr lang="en-US" sz="4400" b="1" dirty="0">
                <a:solidFill>
                  <a:srgbClr val="FFFF00"/>
                </a:solidFill>
              </a:rPr>
              <a:t>- U.O.P = 100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4400" b="1" dirty="0">
                <a:solidFill>
                  <a:srgbClr val="FF0000"/>
                </a:solidFill>
              </a:rPr>
              <a:t>5</a:t>
            </a:r>
            <a:r>
              <a:rPr lang="en-US" sz="4400" b="1" dirty="0">
                <a:solidFill>
                  <a:schemeClr val="folHlink"/>
                </a:solidFill>
              </a:rPr>
              <a:t> </a:t>
            </a:r>
            <a:r>
              <a:rPr lang="en-US" sz="4400" b="1" dirty="0">
                <a:solidFill>
                  <a:srgbClr val="FFFF00"/>
                </a:solidFill>
              </a:rPr>
              <a:t>- Temp &lt; 100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4400" b="1" dirty="0">
                <a:solidFill>
                  <a:srgbClr val="FF0000"/>
                </a:solidFill>
              </a:rPr>
              <a:t>6</a:t>
            </a:r>
            <a:r>
              <a:rPr lang="en-US" sz="4400" b="1" dirty="0">
                <a:solidFill>
                  <a:schemeClr val="folHlink"/>
                </a:solidFill>
              </a:rPr>
              <a:t> </a:t>
            </a:r>
            <a:r>
              <a:rPr lang="en-US" sz="4400" b="1" dirty="0">
                <a:solidFill>
                  <a:srgbClr val="FFFF00"/>
                </a:solidFill>
              </a:rPr>
              <a:t>-  M.V   = 100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13407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="" xmlns:a16="http://schemas.microsoft.com/office/drawing/2014/main" id="{E0E8F34B-DD2C-4A11-B19E-8575189C5CF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7504" y="0"/>
            <a:ext cx="8734871" cy="17732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/>
              <a:t>1- BLOOD PRESSURE (PERFUSION</a:t>
            </a:r>
            <a:r>
              <a:rPr lang="en-US" sz="3600" dirty="0" smtClean="0"/>
              <a:t>)</a:t>
            </a:r>
            <a:endParaRPr lang="en-US" sz="3600" b="0" dirty="0">
              <a:solidFill>
                <a:srgbClr val="FFFF00"/>
              </a:solidFill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="" xmlns:a16="http://schemas.microsoft.com/office/drawing/2014/main" id="{27988735-799E-4322-A634-2EFB580E7291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059832" y="2204864"/>
            <a:ext cx="6084168" cy="4653136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4400" b="1" dirty="0" smtClean="0">
                <a:solidFill>
                  <a:srgbClr val="FF0000"/>
                </a:solidFill>
              </a:rPr>
              <a:t>(</a:t>
            </a:r>
            <a:r>
              <a:rPr lang="en-US" sz="4400" b="1" dirty="0">
                <a:solidFill>
                  <a:srgbClr val="FF0000"/>
                </a:solidFill>
              </a:rPr>
              <a:t>1OO </a:t>
            </a:r>
            <a:r>
              <a:rPr lang="en-US" sz="4400" b="1" dirty="0" err="1">
                <a:solidFill>
                  <a:srgbClr val="FF0000"/>
                </a:solidFill>
              </a:rPr>
              <a:t>mmhg</a:t>
            </a:r>
            <a:r>
              <a:rPr lang="en-US" sz="4400" b="1" dirty="0">
                <a:solidFill>
                  <a:srgbClr val="FF0000"/>
                </a:solidFill>
              </a:rPr>
              <a:t>)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b="1" dirty="0">
                <a:solidFill>
                  <a:srgbClr val="FFFF00"/>
                </a:solidFill>
              </a:rPr>
              <a:t>Fluid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b="1" dirty="0">
                <a:solidFill>
                  <a:srgbClr val="FFFF00"/>
                </a:solidFill>
              </a:rPr>
              <a:t>Vasopressor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b="1" dirty="0">
                <a:solidFill>
                  <a:srgbClr val="FFFF00"/>
                </a:solidFill>
              </a:rPr>
              <a:t>Inotrope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b="1" dirty="0">
                <a:solidFill>
                  <a:srgbClr val="FFFF00"/>
                </a:solidFill>
              </a:rPr>
              <a:t>Anti arrhythmic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b="1" dirty="0">
              <a:solidFill>
                <a:srgbClr val="FFFF00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4400" b="1" dirty="0">
                <a:solidFill>
                  <a:srgbClr val="FF0000"/>
                </a:solidFill>
              </a:rPr>
              <a:t>NORMOTENSION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sz="24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fa-IR" sz="2400" b="1" dirty="0"/>
              <a:t>      </a:t>
            </a:r>
          </a:p>
        </p:txBody>
      </p:sp>
      <p:pic>
        <p:nvPicPr>
          <p:cNvPr id="25604" name="Picture 1">
            <a:extLst>
              <a:ext uri="{FF2B5EF4-FFF2-40B4-BE49-F238E27FC236}">
                <a16:creationId xmlns="" xmlns:a16="http://schemas.microsoft.com/office/drawing/2014/main" id="{79BC7DB8-A174-4E2E-B883-87E6A17791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2077"/>
            <a:ext cx="3347864" cy="492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="" xmlns:a16="http://schemas.microsoft.com/office/drawing/2014/main" id="{9B9A5AF5-EE7A-4B46-8C51-111C18756AA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68313" y="116632"/>
            <a:ext cx="8374062" cy="129624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2 – </a:t>
            </a:r>
            <a:r>
              <a:rPr lang="en-US" sz="4000" dirty="0" smtClean="0"/>
              <a:t>OXYGENATION</a:t>
            </a:r>
            <a:endParaRPr lang="en-US" sz="4000" b="0" dirty="0">
              <a:solidFill>
                <a:schemeClr val="folHlink"/>
              </a:solidFill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="" xmlns:a16="http://schemas.microsoft.com/office/drawing/2014/main" id="{7D15C3C3-0137-4F74-A302-EDD2BB69DCEE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0" y="1772816"/>
            <a:ext cx="5580112" cy="4968552"/>
          </a:xfrm>
        </p:spPr>
        <p:txBody>
          <a:bodyPr>
            <a:normAutofit/>
          </a:bodyPr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4400" b="1" dirty="0" smtClean="0">
                <a:solidFill>
                  <a:srgbClr val="FF0000"/>
                </a:solidFill>
              </a:rPr>
              <a:t>(</a:t>
            </a:r>
            <a:r>
              <a:rPr lang="en-US" sz="4400" b="1" dirty="0">
                <a:solidFill>
                  <a:srgbClr val="FF0000"/>
                </a:solidFill>
              </a:rPr>
              <a:t>SpO2 &lt; 100 %)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4400" b="1" dirty="0">
                <a:solidFill>
                  <a:srgbClr val="FFFF00"/>
                </a:solidFill>
              </a:rPr>
              <a:t>O2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4400" b="1" dirty="0" err="1">
                <a:solidFill>
                  <a:srgbClr val="FFFF00"/>
                </a:solidFill>
              </a:rPr>
              <a:t>Hb</a:t>
            </a:r>
            <a:r>
              <a:rPr lang="en-US" sz="4400" b="1" dirty="0">
                <a:solidFill>
                  <a:srgbClr val="FFFF00"/>
                </a:solidFill>
              </a:rPr>
              <a:t> / </a:t>
            </a:r>
            <a:r>
              <a:rPr lang="en-US" sz="4400" b="1" dirty="0" err="1">
                <a:solidFill>
                  <a:srgbClr val="FFFF00"/>
                </a:solidFill>
              </a:rPr>
              <a:t>Hct</a:t>
            </a:r>
            <a:endParaRPr lang="en-US" sz="4400" b="1" dirty="0">
              <a:solidFill>
                <a:srgbClr val="FFFF00"/>
              </a:solidFill>
            </a:endParaRP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4400" b="1" dirty="0">
                <a:solidFill>
                  <a:srgbClr val="FFFF00"/>
                </a:solidFill>
              </a:rPr>
              <a:t>Ventilation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4400" b="1" u="sng" dirty="0">
                <a:solidFill>
                  <a:srgbClr val="FFFF00"/>
                </a:solidFill>
              </a:rPr>
              <a:t>Circulation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4400" b="1" dirty="0">
                <a:solidFill>
                  <a:srgbClr val="FF0000"/>
                </a:solidFill>
              </a:rPr>
              <a:t>NORMOXIA</a:t>
            </a:r>
          </a:p>
        </p:txBody>
      </p:sp>
      <p:pic>
        <p:nvPicPr>
          <p:cNvPr id="27652" name="Picture 3">
            <a:extLst>
              <a:ext uri="{FF2B5EF4-FFF2-40B4-BE49-F238E27FC236}">
                <a16:creationId xmlns="" xmlns:a16="http://schemas.microsoft.com/office/drawing/2014/main" id="{EEFC1E50-9499-4ED5-B426-AFA9365F18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592" y="1555026"/>
            <a:ext cx="3779912" cy="527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4766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>
            <a:extLst>
              <a:ext uri="{FF2B5EF4-FFF2-40B4-BE49-F238E27FC236}">
                <a16:creationId xmlns="" xmlns:a16="http://schemas.microsoft.com/office/drawing/2014/main" id="{97B7171B-BDF5-4E37-89A5-4E1FBDA91D7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3 – </a:t>
            </a:r>
            <a:r>
              <a:rPr lang="en-US" sz="4000" dirty="0" smtClean="0"/>
              <a:t>VENTILATION</a:t>
            </a:r>
            <a:endParaRPr lang="en-US" b="0" u="sng" dirty="0">
              <a:solidFill>
                <a:srgbClr val="FFFF00"/>
              </a:solidFill>
            </a:endParaRPr>
          </a:p>
        </p:txBody>
      </p:sp>
      <p:sp>
        <p:nvSpPr>
          <p:cNvPr id="159747" name="Rectangle 3">
            <a:extLst>
              <a:ext uri="{FF2B5EF4-FFF2-40B4-BE49-F238E27FC236}">
                <a16:creationId xmlns="" xmlns:a16="http://schemas.microsoft.com/office/drawing/2014/main" id="{EA5726C9-50A2-4578-9787-5CF787BE31B7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79388" y="1905000"/>
            <a:ext cx="8666162" cy="49530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4400" b="1" dirty="0" smtClean="0">
                <a:solidFill>
                  <a:srgbClr val="FF0000"/>
                </a:solidFill>
              </a:rPr>
              <a:t>M.V </a:t>
            </a:r>
            <a:r>
              <a:rPr lang="en-US" sz="4400" b="1" dirty="0">
                <a:solidFill>
                  <a:srgbClr val="FF0000"/>
                </a:solidFill>
              </a:rPr>
              <a:t>= </a:t>
            </a:r>
            <a:r>
              <a:rPr lang="en-US" sz="4400" b="1" dirty="0" smtClean="0">
                <a:solidFill>
                  <a:srgbClr val="FF0000"/>
                </a:solidFill>
              </a:rPr>
              <a:t>1OO cc/kg</a:t>
            </a:r>
            <a:endParaRPr lang="en-US" sz="4400" b="1" dirty="0">
              <a:solidFill>
                <a:srgbClr val="FF0000"/>
              </a:solidFill>
            </a:endParaRP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4000" b="1" dirty="0">
                <a:solidFill>
                  <a:srgbClr val="FFFF00"/>
                </a:solidFill>
              </a:rPr>
              <a:t>↓ ICP &amp; Brain Edema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4000" b="1" dirty="0">
                <a:solidFill>
                  <a:srgbClr val="FFFF00"/>
                </a:solidFill>
              </a:rPr>
              <a:t>Correct Acidosis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4000" b="1" dirty="0">
                <a:solidFill>
                  <a:srgbClr val="FFFF00"/>
                </a:solidFill>
              </a:rPr>
              <a:t>Remove CO2 (HCO3)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5400" b="1" u="sng" dirty="0">
                <a:solidFill>
                  <a:srgbClr val="FF0000"/>
                </a:solidFill>
              </a:rPr>
              <a:t>NORMOVENTILATION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6206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="" xmlns:a16="http://schemas.microsoft.com/office/drawing/2014/main" id="{86311BA5-EFB1-4533-940A-F8992C8BB25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4 – </a:t>
            </a:r>
            <a:r>
              <a:rPr lang="en-US" sz="4000" dirty="0" smtClean="0"/>
              <a:t>TEMPRATURE</a:t>
            </a:r>
            <a:endParaRPr lang="en-US" b="0" u="sng" dirty="0">
              <a:solidFill>
                <a:schemeClr val="folHlink"/>
              </a:solidFill>
            </a:endParaRPr>
          </a:p>
        </p:txBody>
      </p:sp>
      <p:sp>
        <p:nvSpPr>
          <p:cNvPr id="182275" name="Rectangle 3">
            <a:extLst>
              <a:ext uri="{FF2B5EF4-FFF2-40B4-BE49-F238E27FC236}">
                <a16:creationId xmlns="" xmlns:a16="http://schemas.microsoft.com/office/drawing/2014/main" id="{B7B22AB8-1A98-4922-8006-897DC28AB56F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0" y="2204864"/>
            <a:ext cx="5109178" cy="396044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4400" b="1" dirty="0" smtClean="0">
                <a:solidFill>
                  <a:srgbClr val="FF0000"/>
                </a:solidFill>
              </a:rPr>
              <a:t>&lt;</a:t>
            </a:r>
            <a:r>
              <a:rPr lang="en-US" sz="4400" b="1" dirty="0">
                <a:solidFill>
                  <a:srgbClr val="FF0000"/>
                </a:solidFill>
              </a:rPr>
              <a:t>100 f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4400" b="1" dirty="0">
                <a:solidFill>
                  <a:srgbClr val="FF0000"/>
                </a:solidFill>
              </a:rPr>
              <a:t>HYPOTHERMIA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sz="4400" b="1" dirty="0">
              <a:solidFill>
                <a:srgbClr val="FF0000"/>
              </a:solidFill>
            </a:endParaRP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fa-IR" sz="4400" b="1" dirty="0" smtClean="0">
                <a:solidFill>
                  <a:srgbClr val="FF0000"/>
                </a:solidFill>
              </a:rPr>
              <a:t>کمتر از 37/7 سانتی گراد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30724" name="Picture 1">
            <a:extLst>
              <a:ext uri="{FF2B5EF4-FFF2-40B4-BE49-F238E27FC236}">
                <a16:creationId xmlns="" xmlns:a16="http://schemas.microsoft.com/office/drawing/2014/main" id="{6D7E88BC-CBED-46D9-86FC-E11B248DD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178" y="1916832"/>
            <a:ext cx="4034822" cy="482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5486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>
            <a:extLst>
              <a:ext uri="{FF2B5EF4-FFF2-40B4-BE49-F238E27FC236}">
                <a16:creationId xmlns="" xmlns:a16="http://schemas.microsoft.com/office/drawing/2014/main" id="{7EE1B06E-BDE5-436C-B908-0C0C616457B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5 – Urine Out </a:t>
            </a:r>
            <a:r>
              <a:rPr lang="en-US" sz="4000" dirty="0" smtClean="0"/>
              <a:t>put</a:t>
            </a:r>
            <a:endParaRPr lang="en-US" b="0" u="sng" dirty="0">
              <a:solidFill>
                <a:srgbClr val="FFFF00"/>
              </a:solidFill>
            </a:endParaRPr>
          </a:p>
        </p:txBody>
      </p:sp>
      <p:sp>
        <p:nvSpPr>
          <p:cNvPr id="161795" name="Rectangle 3">
            <a:extLst>
              <a:ext uri="{FF2B5EF4-FFF2-40B4-BE49-F238E27FC236}">
                <a16:creationId xmlns="" xmlns:a16="http://schemas.microsoft.com/office/drawing/2014/main" id="{692A5911-0207-4AF3-8D80-A903F84CBFE8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0" y="1905000"/>
            <a:ext cx="9144000" cy="41910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4000" b="1" dirty="0" smtClean="0">
                <a:solidFill>
                  <a:srgbClr val="FF0000"/>
                </a:solidFill>
              </a:rPr>
              <a:t>100 </a:t>
            </a:r>
            <a:r>
              <a:rPr lang="en-US" sz="4000" b="1" dirty="0">
                <a:solidFill>
                  <a:srgbClr val="FF0000"/>
                </a:solidFill>
              </a:rPr>
              <a:t>ml / h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sz="4800" dirty="0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5486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="" xmlns:a16="http://schemas.microsoft.com/office/drawing/2014/main" id="{5131FBF4-40B3-41DE-B2A8-68D4EDD53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u="sng" dirty="0">
                <a:solidFill>
                  <a:srgbClr val="FFFF00"/>
                </a:solidFill>
              </a:rPr>
              <a:t>Pyramid of Resuscitation</a:t>
            </a:r>
          </a:p>
        </p:txBody>
      </p:sp>
      <p:sp>
        <p:nvSpPr>
          <p:cNvPr id="9219" name="Text Placeholder 2">
            <a:extLst>
              <a:ext uri="{FF2B5EF4-FFF2-40B4-BE49-F238E27FC236}">
                <a16:creationId xmlns="" xmlns:a16="http://schemas.microsoft.com/office/drawing/2014/main" id="{88B60A6A-E04F-4576-9DC8-A5ACD692CD1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971550" y="5334000"/>
            <a:ext cx="8172450" cy="685800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FontTx/>
              <a:buNone/>
              <a:defRPr/>
            </a:pPr>
            <a:r>
              <a:rPr lang="en-US" sz="4800" b="1" dirty="0">
                <a:solidFill>
                  <a:srgbClr val="FF0000"/>
                </a:solidFill>
              </a:rPr>
              <a:t>Early Recognition</a:t>
            </a:r>
          </a:p>
        </p:txBody>
      </p:sp>
      <p:sp>
        <p:nvSpPr>
          <p:cNvPr id="8196" name="Isosceles Triangle 4">
            <a:extLst>
              <a:ext uri="{FF2B5EF4-FFF2-40B4-BE49-F238E27FC236}">
                <a16:creationId xmlns="" xmlns:a16="http://schemas.microsoft.com/office/drawing/2014/main" id="{AC140F5E-56C6-4DD6-BC93-C0E735046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76400"/>
            <a:ext cx="3467100" cy="4343400"/>
          </a:xfrm>
          <a:prstGeom prst="triangle">
            <a:avLst>
              <a:gd name="adj" fmla="val 49657"/>
            </a:avLst>
          </a:prstGeom>
          <a:solidFill>
            <a:srgbClr val="FF9933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8197" name="Text Placeholder 2">
            <a:extLst>
              <a:ext uri="{FF2B5EF4-FFF2-40B4-BE49-F238E27FC236}">
                <a16:creationId xmlns="" xmlns:a16="http://schemas.microsoft.com/office/drawing/2014/main" id="{8CA43AD0-2758-4A5A-9CEB-25AFBA2BC02A}"/>
              </a:ext>
            </a:extLst>
          </p:cNvPr>
          <p:cNvSpPr txBox="1">
            <a:spLocks/>
          </p:cNvSpPr>
          <p:nvPr/>
        </p:nvSpPr>
        <p:spPr bwMode="auto">
          <a:xfrm>
            <a:off x="3548063" y="4452938"/>
            <a:ext cx="3810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4800" b="1">
                <a:solidFill>
                  <a:srgbClr val="FFFF00"/>
                </a:solidFill>
              </a:rPr>
              <a:t>Early CPR</a:t>
            </a:r>
          </a:p>
        </p:txBody>
      </p:sp>
      <p:sp>
        <p:nvSpPr>
          <p:cNvPr id="9222" name="Text Placeholder 2">
            <a:extLst>
              <a:ext uri="{FF2B5EF4-FFF2-40B4-BE49-F238E27FC236}">
                <a16:creationId xmlns="" xmlns:a16="http://schemas.microsoft.com/office/drawing/2014/main" id="{8F56A7F5-2857-4B79-BAEC-A6B3F7D5B295}"/>
              </a:ext>
            </a:extLst>
          </p:cNvPr>
          <p:cNvSpPr txBox="1">
            <a:spLocks/>
          </p:cNvSpPr>
          <p:nvPr/>
        </p:nvSpPr>
        <p:spPr bwMode="auto">
          <a:xfrm>
            <a:off x="3548063" y="3505200"/>
            <a:ext cx="496093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rtl="1" eaLnBrk="1" hangingPunct="1">
              <a:spcBef>
                <a:spcPct val="20000"/>
              </a:spcBef>
              <a:defRPr/>
            </a:pPr>
            <a:r>
              <a:rPr lang="en-US" sz="4000" b="1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Early Defibrillation</a:t>
            </a:r>
          </a:p>
        </p:txBody>
      </p:sp>
      <p:sp>
        <p:nvSpPr>
          <p:cNvPr id="8199" name="Text Placeholder 2">
            <a:extLst>
              <a:ext uri="{FF2B5EF4-FFF2-40B4-BE49-F238E27FC236}">
                <a16:creationId xmlns="" xmlns:a16="http://schemas.microsoft.com/office/drawing/2014/main" id="{26080882-6D87-4027-82A3-2B4492F0FEAD}"/>
              </a:ext>
            </a:extLst>
          </p:cNvPr>
          <p:cNvSpPr txBox="1">
            <a:spLocks/>
          </p:cNvSpPr>
          <p:nvPr/>
        </p:nvSpPr>
        <p:spPr bwMode="auto">
          <a:xfrm>
            <a:off x="3548063" y="2590800"/>
            <a:ext cx="36385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4000" b="1">
                <a:solidFill>
                  <a:srgbClr val="7030A0"/>
                </a:solidFill>
              </a:rPr>
              <a:t>Expert ACLS</a:t>
            </a:r>
          </a:p>
        </p:txBody>
      </p:sp>
      <p:sp>
        <p:nvSpPr>
          <p:cNvPr id="8200" name="Text Placeholder 2">
            <a:extLst>
              <a:ext uri="{FF2B5EF4-FFF2-40B4-BE49-F238E27FC236}">
                <a16:creationId xmlns="" xmlns:a16="http://schemas.microsoft.com/office/drawing/2014/main" id="{F885FA49-C4DD-4C87-A7AC-D8E364F2A26B}"/>
              </a:ext>
            </a:extLst>
          </p:cNvPr>
          <p:cNvSpPr txBox="1">
            <a:spLocks/>
          </p:cNvSpPr>
          <p:nvPr/>
        </p:nvSpPr>
        <p:spPr bwMode="auto">
          <a:xfrm>
            <a:off x="2195513" y="1905000"/>
            <a:ext cx="67691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b="1" u="sng">
                <a:solidFill>
                  <a:srgbClr val="FF9900"/>
                </a:solidFill>
              </a:rPr>
              <a:t>Expert Post Resuscitation Care</a:t>
            </a:r>
          </a:p>
        </p:txBody>
      </p:sp>
      <p:cxnSp>
        <p:nvCxnSpPr>
          <p:cNvPr id="8201" name="Straight Connector 10">
            <a:extLst>
              <a:ext uri="{FF2B5EF4-FFF2-40B4-BE49-F238E27FC236}">
                <a16:creationId xmlns="" xmlns:a16="http://schemas.microsoft.com/office/drawing/2014/main" id="{0CA565AB-8AF6-478A-BD63-C7F81C25376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1000" y="5138738"/>
            <a:ext cx="2706688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2" name="Straight Connector 13">
            <a:extLst>
              <a:ext uri="{FF2B5EF4-FFF2-40B4-BE49-F238E27FC236}">
                <a16:creationId xmlns="" xmlns:a16="http://schemas.microsoft.com/office/drawing/2014/main" id="{682EA7BA-8898-415E-9841-9D3FD331E84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71600" y="2667000"/>
            <a:ext cx="7620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3" name="Straight Connector 14">
            <a:extLst>
              <a:ext uri="{FF2B5EF4-FFF2-40B4-BE49-F238E27FC236}">
                <a16:creationId xmlns="" xmlns:a16="http://schemas.microsoft.com/office/drawing/2014/main" id="{0173B365-C4C7-41E9-B3D5-7349DCFDD02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71550" y="3519488"/>
            <a:ext cx="15240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4" name="Straight Connector 15">
            <a:extLst>
              <a:ext uri="{FF2B5EF4-FFF2-40B4-BE49-F238E27FC236}">
                <a16:creationId xmlns="" xmlns:a16="http://schemas.microsoft.com/office/drawing/2014/main" id="{A173CDA8-FD2A-45E7-B2FE-3BA6207A295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7700" y="4259263"/>
            <a:ext cx="22098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triped Right Arrow 1">
            <a:extLst>
              <a:ext uri="{FF2B5EF4-FFF2-40B4-BE49-F238E27FC236}">
                <a16:creationId xmlns="" xmlns:a16="http://schemas.microsoft.com/office/drawing/2014/main" id="{0BCDB7CD-FE3C-4C14-9449-6868D2A4BC50}"/>
              </a:ext>
            </a:extLst>
          </p:cNvPr>
          <p:cNvSpPr/>
          <p:nvPr/>
        </p:nvSpPr>
        <p:spPr bwMode="auto">
          <a:xfrm>
            <a:off x="1692275" y="1905000"/>
            <a:ext cx="1008063" cy="784225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1"/>
          <a:lstStyle/>
          <a:p>
            <a:pPr algn="r" rtl="1" eaLnBrk="1" hangingPunct="1">
              <a:defRPr/>
            </a:pPr>
            <a:endParaRPr lang="fa-IR">
              <a:latin typeface="Arial" charset="0"/>
              <a:cs typeface="Arial" charset="0"/>
            </a:endParaRPr>
          </a:p>
        </p:txBody>
      </p:sp>
      <p:sp>
        <p:nvSpPr>
          <p:cNvPr id="3" name="Striped Right Arrow 2">
            <a:extLst>
              <a:ext uri="{FF2B5EF4-FFF2-40B4-BE49-F238E27FC236}">
                <a16:creationId xmlns="" xmlns:a16="http://schemas.microsoft.com/office/drawing/2014/main" id="{B9590571-05CD-4B92-8417-CB2C75A529A7}"/>
              </a:ext>
            </a:extLst>
          </p:cNvPr>
          <p:cNvSpPr/>
          <p:nvPr/>
        </p:nvSpPr>
        <p:spPr bwMode="auto">
          <a:xfrm>
            <a:off x="1371600" y="2590800"/>
            <a:ext cx="2095500" cy="666750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1"/>
          <a:lstStyle/>
          <a:p>
            <a:pPr algn="r" rtl="1" eaLnBrk="1" hangingPunct="1">
              <a:defRPr/>
            </a:pPr>
            <a:endParaRPr lang="fa-IR">
              <a:latin typeface="Arial" charset="0"/>
              <a:cs typeface="Arial" charset="0"/>
            </a:endParaRPr>
          </a:p>
        </p:txBody>
      </p:sp>
      <p:sp>
        <p:nvSpPr>
          <p:cNvPr id="4" name="Striped Right Arrow 3">
            <a:extLst>
              <a:ext uri="{FF2B5EF4-FFF2-40B4-BE49-F238E27FC236}">
                <a16:creationId xmlns="" xmlns:a16="http://schemas.microsoft.com/office/drawing/2014/main" id="{77E5D920-37C1-46A2-87F1-B9DADA277341}"/>
              </a:ext>
            </a:extLst>
          </p:cNvPr>
          <p:cNvSpPr/>
          <p:nvPr/>
        </p:nvSpPr>
        <p:spPr bwMode="auto">
          <a:xfrm>
            <a:off x="1116013" y="3505200"/>
            <a:ext cx="2735262" cy="685800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1"/>
          <a:lstStyle/>
          <a:p>
            <a:pPr algn="r" rtl="1" eaLnBrk="1" hangingPunct="1">
              <a:defRPr/>
            </a:pPr>
            <a:endParaRPr lang="fa-IR">
              <a:latin typeface="Arial" charset="0"/>
              <a:cs typeface="Arial" charset="0"/>
            </a:endParaRPr>
          </a:p>
        </p:txBody>
      </p:sp>
      <p:sp>
        <p:nvSpPr>
          <p:cNvPr id="5" name="Striped Right Arrow 4">
            <a:extLst>
              <a:ext uri="{FF2B5EF4-FFF2-40B4-BE49-F238E27FC236}">
                <a16:creationId xmlns="" xmlns:a16="http://schemas.microsoft.com/office/drawing/2014/main" id="{E55AAC75-4C1E-44D8-A140-10541096B677}"/>
              </a:ext>
            </a:extLst>
          </p:cNvPr>
          <p:cNvSpPr/>
          <p:nvPr/>
        </p:nvSpPr>
        <p:spPr bwMode="auto">
          <a:xfrm>
            <a:off x="755650" y="4532313"/>
            <a:ext cx="3529013" cy="606425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1"/>
          <a:lstStyle/>
          <a:p>
            <a:pPr algn="r" rtl="1" eaLnBrk="1" hangingPunct="1">
              <a:defRPr/>
            </a:pPr>
            <a:endParaRPr lang="fa-IR">
              <a:latin typeface="Arial" charset="0"/>
              <a:cs typeface="Arial" charset="0"/>
            </a:endParaRPr>
          </a:p>
        </p:txBody>
      </p:sp>
      <p:sp>
        <p:nvSpPr>
          <p:cNvPr id="6" name="Striped Right Arrow 5">
            <a:extLst>
              <a:ext uri="{FF2B5EF4-FFF2-40B4-BE49-F238E27FC236}">
                <a16:creationId xmlns="" xmlns:a16="http://schemas.microsoft.com/office/drawing/2014/main" id="{43B0B797-86E7-4DC0-8112-DA84A8BF1A9A}"/>
              </a:ext>
            </a:extLst>
          </p:cNvPr>
          <p:cNvSpPr/>
          <p:nvPr/>
        </p:nvSpPr>
        <p:spPr bwMode="auto">
          <a:xfrm>
            <a:off x="250825" y="5218113"/>
            <a:ext cx="3457575" cy="884237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1"/>
          <a:lstStyle/>
          <a:p>
            <a:pPr algn="r" rtl="1" eaLnBrk="1" hangingPunct="1">
              <a:defRPr/>
            </a:pPr>
            <a:endParaRPr lang="fa-IR">
              <a:latin typeface="Arial" charset="0"/>
              <a:cs typeface="Arial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825" y="5486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7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 – Blood Glucose</a:t>
            </a:r>
            <a:endParaRPr lang="fa-I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917180"/>
            <a:ext cx="3932237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2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>
            <a:extLst>
              <a:ext uri="{FF2B5EF4-FFF2-40B4-BE49-F238E27FC236}">
                <a16:creationId xmlns="" xmlns:a16="http://schemas.microsoft.com/office/drawing/2014/main" id="{875C42E3-4439-4A9E-9BB4-4FFFF3ECA05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1096963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800" b="0" u="sng" dirty="0">
                <a:solidFill>
                  <a:srgbClr val="FFFF00"/>
                </a:solidFill>
              </a:rPr>
              <a:t>P</a:t>
            </a:r>
            <a:r>
              <a:rPr lang="en-US" sz="4800" b="0" u="sng" dirty="0"/>
              <a:t>rolonged </a:t>
            </a:r>
            <a:r>
              <a:rPr lang="en-US" sz="4800" b="0" u="sng" dirty="0">
                <a:solidFill>
                  <a:srgbClr val="FFFF00"/>
                </a:solidFill>
              </a:rPr>
              <a:t>L</a:t>
            </a:r>
            <a:r>
              <a:rPr lang="en-US" sz="4800" b="0" u="sng" dirty="0"/>
              <a:t>ife </a:t>
            </a:r>
            <a:r>
              <a:rPr lang="en-US" sz="4800" b="0" u="sng" dirty="0">
                <a:solidFill>
                  <a:srgbClr val="FFFF00"/>
                </a:solidFill>
              </a:rPr>
              <a:t>S</a:t>
            </a:r>
            <a:r>
              <a:rPr lang="en-US" sz="4800" b="0" u="sng" dirty="0"/>
              <a:t>upport</a:t>
            </a:r>
            <a:r>
              <a:rPr lang="en-US" sz="3200" b="0" u="sng" dirty="0"/>
              <a:t/>
            </a:r>
            <a:br>
              <a:rPr lang="en-US" sz="3200" b="0" u="sng" dirty="0"/>
            </a:br>
            <a:endParaRPr lang="en-US" sz="4000" b="0" u="sng" dirty="0">
              <a:solidFill>
                <a:schemeClr val="folHlink"/>
              </a:solidFill>
            </a:endParaRPr>
          </a:p>
        </p:txBody>
      </p:sp>
      <p:sp>
        <p:nvSpPr>
          <p:cNvPr id="162819" name="Rectangle 3">
            <a:extLst>
              <a:ext uri="{FF2B5EF4-FFF2-40B4-BE49-F238E27FC236}">
                <a16:creationId xmlns="" xmlns:a16="http://schemas.microsoft.com/office/drawing/2014/main" id="{FFCD18E3-441C-4C0C-8752-C62C5FC2BF5B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79388" y="1412875"/>
            <a:ext cx="8666162" cy="4683125"/>
          </a:xfrm>
        </p:spPr>
        <p:txBody>
          <a:bodyPr>
            <a:normAutofit lnSpcReduction="10000"/>
          </a:bodyPr>
          <a:lstStyle/>
          <a:p>
            <a:pPr algn="l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4400" b="1" dirty="0">
                <a:solidFill>
                  <a:srgbClr val="FFFF00"/>
                </a:solidFill>
              </a:rPr>
              <a:t>7 – Sedation / Paralysis &amp; </a:t>
            </a:r>
            <a:r>
              <a:rPr lang="en-US" sz="4400" b="1" dirty="0" err="1">
                <a:solidFill>
                  <a:srgbClr val="FFFF00"/>
                </a:solidFill>
              </a:rPr>
              <a:t>Anticonvalsunt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</a:p>
          <a:p>
            <a:pPr algn="l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4400" b="1" dirty="0"/>
              <a:t>8 – Corticosteroid</a:t>
            </a:r>
          </a:p>
          <a:p>
            <a:pPr algn="l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4400" b="1" dirty="0">
                <a:solidFill>
                  <a:srgbClr val="FFFF00"/>
                </a:solidFill>
              </a:rPr>
              <a:t>9 – </a:t>
            </a:r>
            <a:r>
              <a:rPr lang="en-US" sz="4400" b="1" dirty="0" err="1">
                <a:solidFill>
                  <a:srgbClr val="FFFF00"/>
                </a:solidFill>
              </a:rPr>
              <a:t>Metabolit</a:t>
            </a:r>
            <a:r>
              <a:rPr lang="en-US" sz="4400" b="1" dirty="0">
                <a:solidFill>
                  <a:srgbClr val="FFFF00"/>
                </a:solidFill>
              </a:rPr>
              <a:t> demands</a:t>
            </a:r>
          </a:p>
          <a:p>
            <a:pPr algn="l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4400" b="1" dirty="0"/>
              <a:t>10-Physical Injury</a:t>
            </a:r>
          </a:p>
          <a:p>
            <a:pPr algn="l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4400" b="1" dirty="0">
                <a:solidFill>
                  <a:srgbClr val="FFFF00"/>
                </a:solidFill>
              </a:rPr>
              <a:t>11 – SPECIFIC THERAPY</a:t>
            </a:r>
          </a:p>
          <a:p>
            <a:pPr algn="l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3200" b="1" dirty="0" err="1">
                <a:solidFill>
                  <a:srgbClr val="FFFF00"/>
                </a:solidFill>
              </a:rPr>
              <a:t>Memb</a:t>
            </a:r>
            <a:r>
              <a:rPr lang="en-US" sz="3200" b="1" dirty="0">
                <a:solidFill>
                  <a:srgbClr val="FFFF00"/>
                </a:solidFill>
              </a:rPr>
              <a:t> stabilizer/anti free radical</a:t>
            </a:r>
          </a:p>
          <a:p>
            <a:pPr algn="l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4400" b="1" dirty="0">
              <a:solidFill>
                <a:srgbClr val="FFFF00"/>
              </a:solidFill>
            </a:endParaRPr>
          </a:p>
          <a:p>
            <a:pPr algn="l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algn="l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="" xmlns:a16="http://schemas.microsoft.com/office/drawing/2014/main" id="{C3DBA947-1AB4-4442-AB0C-55920ADB62B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68313" y="188913"/>
            <a:ext cx="8385175" cy="109696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6600" u="sng" dirty="0"/>
              <a:t>We learn </a:t>
            </a:r>
          </a:p>
        </p:txBody>
      </p:sp>
      <p:sp>
        <p:nvSpPr>
          <p:cNvPr id="183299" name="Rectangle 3">
            <a:extLst>
              <a:ext uri="{FF2B5EF4-FFF2-40B4-BE49-F238E27FC236}">
                <a16:creationId xmlns="" xmlns:a16="http://schemas.microsoft.com/office/drawing/2014/main" id="{0194DBD2-A1BD-4604-83BE-270E9D4C387A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250825" y="1341438"/>
            <a:ext cx="8594725" cy="5327650"/>
          </a:xfrm>
        </p:spPr>
        <p:txBody>
          <a:bodyPr/>
          <a:lstStyle/>
          <a:p>
            <a:pPr algn="l" eaLnBrk="1" hangingPunct="1">
              <a:buFont typeface="Wingdings" panose="05000000000000000000" pitchFamily="2" charset="2"/>
              <a:buNone/>
              <a:defRPr/>
            </a:pPr>
            <a:r>
              <a:rPr lang="en-US" b="1" dirty="0">
                <a:solidFill>
                  <a:srgbClr val="FFFF00"/>
                </a:solidFill>
              </a:rPr>
              <a:t>1- Define </a:t>
            </a:r>
            <a:r>
              <a:rPr lang="en-US" b="1" dirty="0">
                <a:solidFill>
                  <a:srgbClr val="FF0000"/>
                </a:solidFill>
              </a:rPr>
              <a:t>Successful CPR</a:t>
            </a:r>
          </a:p>
          <a:p>
            <a:pPr algn="l" eaLnBrk="1" hangingPunct="1">
              <a:buFont typeface="Wingdings" panose="05000000000000000000" pitchFamily="2" charset="2"/>
              <a:buNone/>
              <a:defRPr/>
            </a:pPr>
            <a:endParaRPr lang="en-US" b="1" dirty="0">
              <a:solidFill>
                <a:srgbClr val="FF0000"/>
              </a:solidFill>
            </a:endParaRPr>
          </a:p>
          <a:p>
            <a:pPr algn="l" eaLnBrk="1" hangingPunct="1">
              <a:buFont typeface="Wingdings" panose="05000000000000000000" pitchFamily="2" charset="2"/>
              <a:buNone/>
              <a:defRPr/>
            </a:pPr>
            <a:r>
              <a:rPr lang="en-US" b="1" dirty="0"/>
              <a:t>-----Post Resuscitation </a:t>
            </a:r>
            <a:r>
              <a:rPr lang="en-US" b="1" dirty="0">
                <a:solidFill>
                  <a:srgbClr val="FF0000"/>
                </a:solidFill>
              </a:rPr>
              <a:t>CARE</a:t>
            </a:r>
          </a:p>
          <a:p>
            <a:pPr algn="l" eaLnBrk="1" hangingPunct="1">
              <a:buFont typeface="Wingdings" panose="05000000000000000000" pitchFamily="2" charset="2"/>
              <a:buNone/>
              <a:defRPr/>
            </a:pPr>
            <a:endParaRPr lang="en-US" b="1" dirty="0"/>
          </a:p>
          <a:p>
            <a:pPr algn="l" eaLnBrk="1" hangingPunct="1">
              <a:buFont typeface="Wingdings" panose="05000000000000000000" pitchFamily="2" charset="2"/>
              <a:buNone/>
              <a:defRPr/>
            </a:pPr>
            <a:r>
              <a:rPr lang="en-US" b="1" dirty="0"/>
              <a:t>2- Define </a:t>
            </a:r>
            <a:r>
              <a:rPr lang="en-US" b="1" u="sng" dirty="0">
                <a:solidFill>
                  <a:srgbClr val="FF0000"/>
                </a:solidFill>
              </a:rPr>
              <a:t>CVS</a:t>
            </a:r>
            <a:r>
              <a:rPr lang="en-US" b="1" dirty="0"/>
              <a:t> Evaluation &amp; Support</a:t>
            </a:r>
          </a:p>
          <a:p>
            <a:pPr algn="l" eaLnBrk="1" hangingPunct="1">
              <a:buFont typeface="Wingdings" panose="05000000000000000000" pitchFamily="2" charset="2"/>
              <a:buNone/>
              <a:defRPr/>
            </a:pPr>
            <a:endParaRPr lang="en-US" b="1" dirty="0"/>
          </a:p>
          <a:p>
            <a:pPr algn="l" eaLnBrk="1" hangingPunct="1">
              <a:buFont typeface="Wingdings" panose="05000000000000000000" pitchFamily="2" charset="2"/>
              <a:buNone/>
              <a:defRPr/>
            </a:pPr>
            <a:r>
              <a:rPr lang="en-US" b="1" dirty="0">
                <a:solidFill>
                  <a:srgbClr val="FFFF00"/>
                </a:solidFill>
              </a:rPr>
              <a:t>3- Define </a:t>
            </a:r>
            <a:r>
              <a:rPr lang="en-US" b="1" u="sng" dirty="0">
                <a:solidFill>
                  <a:srgbClr val="FF0000"/>
                </a:solidFill>
              </a:rPr>
              <a:t>CNS</a:t>
            </a:r>
            <a:r>
              <a:rPr lang="en-US" b="1" dirty="0">
                <a:solidFill>
                  <a:srgbClr val="FFFF00"/>
                </a:solidFill>
              </a:rPr>
              <a:t> Evaluation &amp; Support</a:t>
            </a:r>
          </a:p>
          <a:p>
            <a:pPr algn="l" eaLnBrk="1" hangingPunct="1">
              <a:buFont typeface="Wingdings" panose="05000000000000000000" pitchFamily="2" charset="2"/>
              <a:buNone/>
              <a:defRPr/>
            </a:pPr>
            <a:endParaRPr lang="en-US" b="1" dirty="0"/>
          </a:p>
          <a:p>
            <a:pPr algn="l" eaLnBrk="1" hangingPunct="1">
              <a:buFont typeface="Wingdings" panose="05000000000000000000" pitchFamily="2" charset="2"/>
              <a:buNone/>
              <a:defRPr/>
            </a:pPr>
            <a:r>
              <a:rPr lang="en-US" b="1" dirty="0"/>
              <a:t>4- Define </a:t>
            </a:r>
            <a:r>
              <a:rPr lang="en-US" b="1" u="sng" dirty="0">
                <a:solidFill>
                  <a:srgbClr val="FF0000"/>
                </a:solidFill>
              </a:rPr>
              <a:t>PUL</a:t>
            </a:r>
            <a:r>
              <a:rPr lang="en-US" b="1" dirty="0"/>
              <a:t> Evaluation &amp; Support</a:t>
            </a:r>
          </a:p>
          <a:p>
            <a:pPr algn="l" eaLnBrk="1" hangingPunct="1">
              <a:buFont typeface="Wingdings" panose="05000000000000000000" pitchFamily="2" charset="2"/>
              <a:buNone/>
              <a:defRPr/>
            </a:pPr>
            <a:endParaRPr lang="en-US" b="1" dirty="0"/>
          </a:p>
          <a:p>
            <a:pPr algn="l" eaLnBrk="1" hangingPunct="1">
              <a:buFont typeface="Wingdings" panose="05000000000000000000" pitchFamily="2" charset="2"/>
              <a:buNone/>
              <a:defRPr/>
            </a:pPr>
            <a:endParaRPr lang="en-US" b="1" dirty="0"/>
          </a:p>
          <a:p>
            <a:pPr algn="l" eaLnBrk="1" hangingPunct="1"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4046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احیا موفق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a-IR" dirty="0" smtClean="0"/>
              <a:t>بازگشت خودبخود جریان خون</a:t>
            </a:r>
            <a:r>
              <a:rPr lang="fa-IR" dirty="0" smtClean="0"/>
              <a:t>: (</a:t>
            </a:r>
            <a:r>
              <a:rPr lang="en-US" dirty="0" smtClean="0"/>
              <a:t>ROSC</a:t>
            </a:r>
            <a:r>
              <a:rPr lang="fa-IR" dirty="0" smtClean="0"/>
              <a:t>)</a:t>
            </a:r>
          </a:p>
          <a:p>
            <a:pPr marL="0" indent="0">
              <a:buNone/>
            </a:pPr>
            <a:endParaRPr lang="fa-IR" dirty="0" smtClean="0"/>
          </a:p>
          <a:p>
            <a:r>
              <a:rPr lang="fa-IR" dirty="0" smtClean="0"/>
              <a:t>ریتم سوپرا ونتریکولار </a:t>
            </a:r>
            <a:endParaRPr lang="fa-IR" dirty="0" smtClean="0"/>
          </a:p>
          <a:p>
            <a:r>
              <a:rPr lang="fa-IR" dirty="0" smtClean="0"/>
              <a:t>فشار </a:t>
            </a:r>
            <a:r>
              <a:rPr lang="fa-IR" dirty="0" smtClean="0"/>
              <a:t>سیستولیک بالای </a:t>
            </a:r>
            <a:r>
              <a:rPr lang="fa-IR" dirty="0" smtClean="0"/>
              <a:t>60 </a:t>
            </a:r>
          </a:p>
          <a:p>
            <a:r>
              <a:rPr lang="fa-IR" dirty="0" smtClean="0"/>
              <a:t>برگشت نبض رادیال / براکیال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4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dirty="0" smtClean="0"/>
              <a:t>ارزیابی ارگانهای اصلی 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fa-IR" dirty="0" smtClean="0"/>
              <a:t>و </a:t>
            </a:r>
            <a:r>
              <a:rPr lang="fa-IR" dirty="0" smtClean="0"/>
              <a:t>حمایت از آنها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4032488"/>
          </a:xfrm>
        </p:spPr>
        <p:txBody>
          <a:bodyPr>
            <a:normAutofit fontScale="92500" lnSpcReduction="10000"/>
          </a:bodyPr>
          <a:lstStyle/>
          <a:p>
            <a:r>
              <a:rPr lang="fa-IR" dirty="0" smtClean="0"/>
              <a:t>سیستم قلبی عروقی</a:t>
            </a:r>
          </a:p>
          <a:p>
            <a:r>
              <a:rPr lang="fa-IR" dirty="0" smtClean="0"/>
              <a:t>سیستم مغز و اعصاب</a:t>
            </a:r>
          </a:p>
          <a:p>
            <a:r>
              <a:rPr lang="fa-IR" dirty="0" smtClean="0"/>
              <a:t>سیستم تنفسی و ریوی</a:t>
            </a:r>
          </a:p>
          <a:p>
            <a:endParaRPr lang="fa-IR" dirty="0"/>
          </a:p>
          <a:p>
            <a:endParaRPr lang="fa-IR" dirty="0" smtClean="0"/>
          </a:p>
          <a:p>
            <a:r>
              <a:rPr lang="fa-IR" dirty="0" smtClean="0"/>
              <a:t>سیستم </a:t>
            </a:r>
            <a:r>
              <a:rPr lang="fa-IR" dirty="0" smtClean="0"/>
              <a:t>کلیوی و کبدی</a:t>
            </a:r>
          </a:p>
          <a:p>
            <a:r>
              <a:rPr lang="fa-IR" dirty="0" smtClean="0"/>
              <a:t>پوست</a:t>
            </a:r>
          </a:p>
          <a:p>
            <a:r>
              <a:rPr lang="fa-IR" dirty="0" smtClean="0"/>
              <a:t>اندام ها و استخوان ها</a:t>
            </a:r>
          </a:p>
          <a:p>
            <a:r>
              <a:rPr lang="fa-IR" dirty="0" smtClean="0"/>
              <a:t>چشم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6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="" xmlns:a16="http://schemas.microsoft.com/office/drawing/2014/main" id="{4CB1F452-3E51-4444-8D5D-B5E0164483C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13128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u="sng" dirty="0">
                <a:solidFill>
                  <a:srgbClr val="FF0000"/>
                </a:solidFill>
              </a:rPr>
              <a:t>EVALUATION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u="sng" dirty="0" smtClean="0">
                <a:solidFill>
                  <a:srgbClr val="FF9900"/>
                </a:solidFill>
              </a:rPr>
              <a:t>CARDIOVASCULAR</a:t>
            </a:r>
            <a:endParaRPr lang="en-US" sz="4000" u="sng" dirty="0">
              <a:solidFill>
                <a:srgbClr val="FF9900"/>
              </a:solidFill>
            </a:endParaRPr>
          </a:p>
        </p:txBody>
      </p:sp>
      <p:sp>
        <p:nvSpPr>
          <p:cNvPr id="171011" name="Rectangle 3">
            <a:extLst>
              <a:ext uri="{FF2B5EF4-FFF2-40B4-BE49-F238E27FC236}">
                <a16:creationId xmlns="" xmlns:a16="http://schemas.microsoft.com/office/drawing/2014/main" id="{1617E054-292B-4091-AE6B-56006715A998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0" y="2492896"/>
            <a:ext cx="8845550" cy="3603104"/>
          </a:xfrm>
        </p:spPr>
        <p:txBody>
          <a:bodyPr/>
          <a:lstStyle/>
          <a:p>
            <a:pPr marL="514350" indent="-514350" algn="l" rtl="0" eaLnBrk="1" hangingPunct="1">
              <a:buFont typeface="+mj-lt"/>
              <a:buAutoNum type="arabicPeriod"/>
              <a:defRPr/>
            </a:pPr>
            <a:r>
              <a:rPr lang="en-US" sz="2800" b="1" dirty="0" smtClean="0">
                <a:solidFill>
                  <a:srgbClr val="FFFF00"/>
                </a:solidFill>
              </a:rPr>
              <a:t>12 </a:t>
            </a:r>
            <a:r>
              <a:rPr lang="en-US" sz="2800" b="1" dirty="0">
                <a:solidFill>
                  <a:srgbClr val="FFFF00"/>
                </a:solidFill>
              </a:rPr>
              <a:t>LEAD </a:t>
            </a:r>
            <a:r>
              <a:rPr lang="en-US" sz="2800" b="1" dirty="0" smtClean="0">
                <a:solidFill>
                  <a:srgbClr val="FFFF00"/>
                </a:solidFill>
              </a:rPr>
              <a:t>ECG</a:t>
            </a:r>
            <a:endParaRPr lang="en-US" sz="2800" b="1" dirty="0">
              <a:solidFill>
                <a:srgbClr val="FFFF00"/>
              </a:solidFill>
            </a:endParaRPr>
          </a:p>
          <a:p>
            <a:pPr marL="514350" indent="-514350" algn="l" rtl="0" eaLnBrk="1" hangingPunct="1">
              <a:buFont typeface="+mj-lt"/>
              <a:buAutoNum type="arabicPeriod"/>
              <a:defRPr/>
            </a:pPr>
            <a:r>
              <a:rPr lang="en-US" sz="2800" b="1" dirty="0" smtClean="0">
                <a:solidFill>
                  <a:srgbClr val="FFFF00"/>
                </a:solidFill>
              </a:rPr>
              <a:t>EMERGENCY CORONARY ANGIOGRAPHY</a:t>
            </a:r>
            <a:endParaRPr lang="en-US" sz="2800" b="1" dirty="0">
              <a:solidFill>
                <a:srgbClr val="FFFF00"/>
              </a:solidFill>
            </a:endParaRPr>
          </a:p>
          <a:p>
            <a:pPr marL="514350" indent="-514350" algn="l" rtl="0" eaLnBrk="1" hangingPunct="1">
              <a:buFont typeface="+mj-lt"/>
              <a:buAutoNum type="arabicPeriod"/>
              <a:defRPr/>
            </a:pPr>
            <a:r>
              <a:rPr lang="en-US" sz="2800" b="1" dirty="0" smtClean="0">
                <a:solidFill>
                  <a:srgbClr val="FFFF00"/>
                </a:solidFill>
              </a:rPr>
              <a:t>ECHO</a:t>
            </a:r>
            <a:endParaRPr lang="en-US" sz="2800" b="1" dirty="0">
              <a:solidFill>
                <a:srgbClr val="FFFF00"/>
              </a:solidFill>
            </a:endParaRPr>
          </a:p>
          <a:p>
            <a:pPr marL="514350" indent="-514350" algn="l" rtl="0" eaLnBrk="1" hangingPunct="1">
              <a:buFont typeface="+mj-lt"/>
              <a:buAutoNum type="arabicPeriod"/>
              <a:defRPr/>
            </a:pPr>
            <a:r>
              <a:rPr lang="en-US" sz="2800" b="1" dirty="0" smtClean="0">
                <a:solidFill>
                  <a:srgbClr val="FFFF00"/>
                </a:solidFill>
              </a:rPr>
              <a:t>CXR</a:t>
            </a:r>
            <a:endParaRPr lang="en-US" sz="2800" b="1" dirty="0">
              <a:solidFill>
                <a:srgbClr val="FFFF00"/>
              </a:solidFill>
            </a:endParaRPr>
          </a:p>
          <a:p>
            <a:pPr marL="514350" indent="-514350" algn="l" rtl="0" eaLnBrk="1" hangingPunct="1">
              <a:buFont typeface="+mj-lt"/>
              <a:buAutoNum type="arabicPeriod"/>
              <a:defRPr/>
            </a:pP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5486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="" xmlns:a16="http://schemas.microsoft.com/office/drawing/2014/main" id="{D57309E6-8EEA-41A0-9BD3-B23F819FE49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385175" cy="1676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u="sng" dirty="0">
                <a:solidFill>
                  <a:srgbClr val="FF0000"/>
                </a:solidFill>
              </a:rPr>
              <a:t>SUPPORT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u="sng" dirty="0" smtClean="0">
                <a:solidFill>
                  <a:srgbClr val="FF9900"/>
                </a:solidFill>
              </a:rPr>
              <a:t>CARDIOVASCULAR</a:t>
            </a:r>
            <a:endParaRPr lang="en-US" sz="4000" u="sng" dirty="0">
              <a:solidFill>
                <a:srgbClr val="FF9900"/>
              </a:solidFill>
            </a:endParaRPr>
          </a:p>
        </p:txBody>
      </p:sp>
      <p:sp>
        <p:nvSpPr>
          <p:cNvPr id="169987" name="Rectangle 3">
            <a:extLst>
              <a:ext uri="{FF2B5EF4-FFF2-40B4-BE49-F238E27FC236}">
                <a16:creationId xmlns="" xmlns:a16="http://schemas.microsoft.com/office/drawing/2014/main" id="{E108FE7A-CC4C-4584-BD2A-0F0D031C1572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79388" y="1905000"/>
            <a:ext cx="8666162" cy="4953000"/>
          </a:xfrm>
        </p:spPr>
        <p:txBody>
          <a:bodyPr/>
          <a:lstStyle/>
          <a:p>
            <a:pPr algn="l" eaLnBrk="1" hangingPunct="1">
              <a:buFont typeface="Wingdings" panose="05000000000000000000" pitchFamily="2" charset="2"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</a:rPr>
              <a:t>1- </a:t>
            </a:r>
            <a:r>
              <a:rPr lang="en-US" sz="3600" b="1" dirty="0">
                <a:solidFill>
                  <a:srgbClr val="FFFF00"/>
                </a:solidFill>
              </a:rPr>
              <a:t>VOLUME</a:t>
            </a:r>
          </a:p>
          <a:p>
            <a:pPr algn="l" eaLnBrk="1" hangingPunct="1">
              <a:buFont typeface="Wingdings" panose="05000000000000000000" pitchFamily="2" charset="2"/>
              <a:buNone/>
              <a:defRPr/>
            </a:pPr>
            <a:r>
              <a:rPr lang="en-US" sz="3600" b="1" dirty="0">
                <a:solidFill>
                  <a:srgbClr val="FFFF00"/>
                </a:solidFill>
              </a:rPr>
              <a:t>2- VASOACTIVES</a:t>
            </a:r>
          </a:p>
          <a:p>
            <a:pPr algn="l" eaLnBrk="1" hangingPunct="1">
              <a:buFont typeface="Wingdings" panose="05000000000000000000" pitchFamily="2" charset="2"/>
              <a:buNone/>
              <a:defRPr/>
            </a:pPr>
            <a:r>
              <a:rPr lang="en-US" sz="3600" b="1" dirty="0">
                <a:solidFill>
                  <a:srgbClr val="FFFF00"/>
                </a:solidFill>
              </a:rPr>
              <a:t>3- INOTROPE</a:t>
            </a:r>
          </a:p>
          <a:p>
            <a:pPr algn="l" eaLnBrk="1" hangingPunct="1">
              <a:buFont typeface="Wingdings" panose="05000000000000000000" pitchFamily="2" charset="2"/>
              <a:buNone/>
              <a:defRPr/>
            </a:pPr>
            <a:r>
              <a:rPr lang="en-US" sz="3600" b="1" dirty="0">
                <a:solidFill>
                  <a:srgbClr val="FFFF00"/>
                </a:solidFill>
              </a:rPr>
              <a:t>4- </a:t>
            </a:r>
            <a:r>
              <a:rPr lang="en-US" sz="3600" b="1" dirty="0" smtClean="0">
                <a:solidFill>
                  <a:srgbClr val="FFFF00"/>
                </a:solidFill>
              </a:rPr>
              <a:t>VASODILATOR</a:t>
            </a:r>
            <a:endParaRPr lang="en-US" sz="3600" b="1" dirty="0">
              <a:solidFill>
                <a:srgbClr val="FFFF00"/>
              </a:solidFill>
            </a:endParaRPr>
          </a:p>
          <a:p>
            <a:pPr algn="l" eaLnBrk="1" hangingPunct="1">
              <a:buFont typeface="Wingdings" panose="05000000000000000000" pitchFamily="2" charset="2"/>
              <a:buNone/>
              <a:defRPr/>
            </a:pPr>
            <a:r>
              <a:rPr lang="en-US" sz="3600" b="1" dirty="0">
                <a:solidFill>
                  <a:srgbClr val="FFFF00"/>
                </a:solidFill>
              </a:rPr>
              <a:t>5- ANTI ARHYTHMIA</a:t>
            </a:r>
          </a:p>
          <a:p>
            <a:pPr algn="l" eaLnBrk="1" hangingPunct="1">
              <a:buFont typeface="Wingdings" panose="05000000000000000000" pitchFamily="2" charset="2"/>
              <a:buNone/>
              <a:defRPr/>
            </a:pPr>
            <a:r>
              <a:rPr lang="en-US" sz="3600" b="1" dirty="0">
                <a:solidFill>
                  <a:srgbClr val="FFFF00"/>
                </a:solidFill>
              </a:rPr>
              <a:t>6 – STENT / CABG / IABP / LVAD </a:t>
            </a:r>
          </a:p>
          <a:p>
            <a:pPr algn="l" eaLnBrk="1" hangingPunct="1">
              <a:buFont typeface="Wingdings" panose="05000000000000000000" pitchFamily="2" charset="2"/>
              <a:buNone/>
              <a:defRPr/>
            </a:pP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6256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66788"/>
            <a:ext cx="2696977" cy="32903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789040"/>
            <a:ext cx="3312368" cy="27357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78"/>
            <a:ext cx="4575112" cy="33550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078"/>
            <a:ext cx="3901440" cy="355092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19792" y="485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8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="" xmlns:a16="http://schemas.microsoft.com/office/drawing/2014/main" id="{A8908E3D-D13D-4992-BC24-2CE62ADCAE2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dirty="0" smtClean="0"/>
              <a:t>EVALUATION</a:t>
            </a:r>
            <a:r>
              <a:rPr lang="en-US" sz="4000" dirty="0"/>
              <a:t>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u="sng" dirty="0" smtClean="0">
                <a:solidFill>
                  <a:srgbClr val="FF9900"/>
                </a:solidFill>
              </a:rPr>
              <a:t>NEUROLOGIC</a:t>
            </a:r>
            <a:endParaRPr lang="en-US" sz="4000" u="sng" dirty="0">
              <a:solidFill>
                <a:srgbClr val="FF9900"/>
              </a:solidFill>
            </a:endParaRPr>
          </a:p>
        </p:txBody>
      </p:sp>
      <p:sp>
        <p:nvSpPr>
          <p:cNvPr id="172035" name="Rectangle 3">
            <a:extLst>
              <a:ext uri="{FF2B5EF4-FFF2-40B4-BE49-F238E27FC236}">
                <a16:creationId xmlns="" xmlns:a16="http://schemas.microsoft.com/office/drawing/2014/main" id="{62566DA8-4280-41A2-B682-C58520F67EAF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79388" y="1916113"/>
            <a:ext cx="8666162" cy="4764087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4400" b="1" dirty="0">
              <a:solidFill>
                <a:srgbClr val="FFFF00"/>
              </a:solidFill>
            </a:endParaRPr>
          </a:p>
          <a:p>
            <a:pPr algn="l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4400" b="1" dirty="0">
                <a:solidFill>
                  <a:srgbClr val="FFFF00"/>
                </a:solidFill>
              </a:rPr>
              <a:t>1- </a:t>
            </a:r>
            <a:r>
              <a:rPr lang="en-US" sz="4400" b="1" dirty="0" smtClean="0">
                <a:solidFill>
                  <a:srgbClr val="FF0000"/>
                </a:solidFill>
              </a:rPr>
              <a:t>EEG</a:t>
            </a:r>
            <a:endParaRPr lang="en-US" sz="4400" b="1" dirty="0"/>
          </a:p>
          <a:p>
            <a:pPr algn="l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4400" b="1" dirty="0" smtClean="0"/>
              <a:t>2 </a:t>
            </a:r>
            <a:r>
              <a:rPr lang="en-US" sz="4400" b="1" dirty="0"/>
              <a:t>– </a:t>
            </a:r>
            <a:r>
              <a:rPr lang="en-US" sz="4400" b="1" dirty="0" smtClean="0">
                <a:solidFill>
                  <a:srgbClr val="FF0000"/>
                </a:solidFill>
              </a:rPr>
              <a:t>IMAGING</a:t>
            </a:r>
          </a:p>
          <a:p>
            <a:pPr algn="l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4400" b="1" dirty="0" smtClean="0">
                <a:solidFill>
                  <a:srgbClr val="FF0000"/>
                </a:solidFill>
              </a:rPr>
              <a:t>SERUM</a:t>
            </a:r>
            <a:r>
              <a:rPr lang="fa-IR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</a:rPr>
              <a:t>3 - ENOLASE</a:t>
            </a:r>
            <a:endParaRPr lang="en-US" sz="4400" b="1" dirty="0">
              <a:solidFill>
                <a:srgbClr val="FF0000"/>
              </a:solidFill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en-US" b="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6206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FFFF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2738</TotalTime>
  <Words>329</Words>
  <Application>Microsoft Office PowerPoint</Application>
  <PresentationFormat>On-screen Show (4:3)</PresentationFormat>
  <Paragraphs>120</Paragraphs>
  <Slides>21</Slides>
  <Notes>3</Notes>
  <HiddenSlides>0</HiddenSlides>
  <MMClips>21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Apex</vt:lpstr>
      <vt:lpstr> prolonged life support  (PLS)</vt:lpstr>
      <vt:lpstr>Pyramid of Resuscitation</vt:lpstr>
      <vt:lpstr>We learn </vt:lpstr>
      <vt:lpstr>احیا موفق</vt:lpstr>
      <vt:lpstr>ارزیابی ارگانهای اصلی  و حمایت از آنها</vt:lpstr>
      <vt:lpstr>EVALUATION CARDIOVASCULAR</vt:lpstr>
      <vt:lpstr>SUPPORT CARDIOVASCULAR</vt:lpstr>
      <vt:lpstr>PowerPoint Presentation</vt:lpstr>
      <vt:lpstr>EVALUATION  NEUROLOGIC</vt:lpstr>
      <vt:lpstr>SUPPORT NEUROLOGIC</vt:lpstr>
      <vt:lpstr>EVALUATION PULMONARY</vt:lpstr>
      <vt:lpstr>SUPPORT PULMONARY</vt:lpstr>
      <vt:lpstr>PowerPoint Presentation</vt:lpstr>
      <vt:lpstr>Prolonged Life Support Rules of 100s</vt:lpstr>
      <vt:lpstr>1- BLOOD PRESSURE (PERFUSION)</vt:lpstr>
      <vt:lpstr>2 – OXYGENATION</vt:lpstr>
      <vt:lpstr>3 – VENTILATION</vt:lpstr>
      <vt:lpstr>4 – TEMPRATURE</vt:lpstr>
      <vt:lpstr>5 – Urine Out put</vt:lpstr>
      <vt:lpstr>6 – Blood Glucose</vt:lpstr>
      <vt:lpstr>Prolonged Life Support </vt:lpstr>
    </vt:vector>
  </TitlesOfParts>
  <Company>HamiSoft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Hami</dc:creator>
  <cp:lastModifiedBy>aftab</cp:lastModifiedBy>
  <cp:revision>151</cp:revision>
  <dcterms:created xsi:type="dcterms:W3CDTF">2007-12-22T16:02:16Z</dcterms:created>
  <dcterms:modified xsi:type="dcterms:W3CDTF">2022-08-15T19:03:37Z</dcterms:modified>
</cp:coreProperties>
</file>